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57" r:id="rId2"/>
    <p:sldId id="2374" r:id="rId3"/>
    <p:sldId id="2372" r:id="rId4"/>
    <p:sldId id="2375" r:id="rId5"/>
    <p:sldId id="2376" r:id="rId6"/>
    <p:sldId id="2377" r:id="rId7"/>
    <p:sldId id="2378" r:id="rId8"/>
    <p:sldId id="2379" r:id="rId9"/>
    <p:sldId id="2380" r:id="rId10"/>
    <p:sldId id="2381" r:id="rId11"/>
    <p:sldId id="2382" r:id="rId12"/>
    <p:sldId id="2383" r:id="rId13"/>
    <p:sldId id="2385" r:id="rId14"/>
    <p:sldId id="2384" r:id="rId15"/>
    <p:sldId id="947" r:id="rId16"/>
  </p:sldIdLst>
  <p:sldSz cx="12192000" cy="6858000"/>
  <p:notesSz cx="7104063" cy="10234613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3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38" y="96"/>
      </p:cViewPr>
      <p:guideLst>
        <p:guide orient="horz" pos="2013"/>
        <p:guide pos="37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&amp;pky500_sjzg_VCG41N1194176305_sjzg_VCG41N119417630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77470"/>
            <a:ext cx="12192635" cy="6935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31060" y="1960245"/>
            <a:ext cx="788479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深度学习 </a:t>
            </a:r>
            <a:endParaRPr lang="en-US" altLang="zh-CN" sz="48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1060" y="3748405"/>
            <a:ext cx="7884795" cy="681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数据增强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灰度变换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791335"/>
            <a:ext cx="48863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Grayscale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()(img)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58785" y="1331595"/>
            <a:ext cx="4036060" cy="560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8775" y="2322195"/>
            <a:ext cx="75444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=50,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fill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=(255, 0, 0))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19795" y="1893570"/>
            <a:ext cx="3672205" cy="4964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亮度、对比度、饱和度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9720" y="1331595"/>
            <a:ext cx="1012253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brightness：亮度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contrast：对比度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saturation：饱和度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hue：色相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ColorJitter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(brightness=2, contrast=2, saturation=2, hue=0.2)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56725" y="788670"/>
            <a:ext cx="2787650" cy="387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仿射变换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9720" y="1331595"/>
            <a:ext cx="818642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degrees：变换角度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shear：错切角度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translate：平移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RandomAffine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(degrees=30,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shear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=(20, 20), translate=(0.3, 0.3))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34805" y="2733040"/>
            <a:ext cx="2957195" cy="412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随机遮挡：RandomErasing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2110" y="1016635"/>
            <a:ext cx="1012253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transforms.ToTensor(),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p: 是否遮挡的概率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scale：要遮挡的面积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ratio: 遮挡的长宽比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value: 遮挡区间的像素值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inplace: 是否执行原位操作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16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RandomErasing</a:t>
            </a: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(p=1, scale=(0.01, 0.01), ratio=(0.3, 3.3), value=0, inplace=False),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transforms.ToPILImage()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33815" y="703580"/>
            <a:ext cx="3258185" cy="454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3"/>
          <p:cNvSpPr txBox="1"/>
          <p:nvPr/>
        </p:nvSpPr>
        <p:spPr>
          <a:xfrm>
            <a:off x="1087120" y="4140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问题交流</a:t>
            </a:r>
          </a:p>
        </p:txBody>
      </p:sp>
      <p:pic>
        <p:nvPicPr>
          <p:cNvPr id="23" name="图片 22" descr="微信图片_20220417114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05" y="0"/>
            <a:ext cx="1892300" cy="788670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199396" y="219229"/>
            <a:ext cx="989864" cy="911231"/>
            <a:chOff x="148118" y="164422"/>
            <a:chExt cx="742398" cy="683423"/>
          </a:xfrm>
        </p:grpSpPr>
        <p:grpSp>
          <p:nvGrpSpPr>
            <p:cNvPr id="25" name="组合 24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3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六边形 25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/>
              </a:p>
            </p:txBody>
          </p:sp>
          <p:sp>
            <p:nvSpPr>
              <p:cNvPr id="27" name="六边形 26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 dirty="0"/>
              </a:p>
            </p:txBody>
          </p:sp>
          <p:sp>
            <p:nvSpPr>
              <p:cNvPr id="28" name="矩形 259"/>
              <p:cNvSpPr>
                <a:spLocks noChangeArrowheads="1"/>
              </p:cNvSpPr>
              <p:nvPr/>
            </p:nvSpPr>
            <p:spPr bwMode="auto">
              <a:xfrm>
                <a:off x="1457601" y="641371"/>
                <a:ext cx="1213382" cy="11717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9pPr>
              </a:lstStyle>
              <a:p>
                <a:pPr lvl="1">
                  <a:buNone/>
                </a:pPr>
                <a:endParaRPr lang="zh-CN" altLang="en-US" sz="4020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 userDrawn="1"/>
          </p:nvSpPr>
          <p:spPr>
            <a:xfrm>
              <a:off x="148118" y="244523"/>
              <a:ext cx="74239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真术</a:t>
              </a:r>
            </a:p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相成</a:t>
              </a:r>
            </a:p>
          </p:txBody>
        </p:sp>
      </p:grpSp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469265"/>
            <a:ext cx="902970" cy="460375"/>
          </a:xfrm>
          <a:prstGeom prst="rect">
            <a:avLst/>
          </a:prstGeom>
        </p:spPr>
      </p:pic>
      <p:pic>
        <p:nvPicPr>
          <p:cNvPr id="21" name="图片 20" descr="&amp;pky100_sjzg_VCG41167611375_sjzg_VCG41167611375&amp;"/>
          <p:cNvPicPr>
            <a:picLocks noChangeAspect="1"/>
          </p:cNvPicPr>
          <p:nvPr/>
        </p:nvPicPr>
        <p:blipFill>
          <a:blip r:embed="rId4"/>
          <a:srcRect l="17205" t="5899" r="23253" b="1237"/>
          <a:stretch>
            <a:fillRect/>
          </a:stretch>
        </p:blipFill>
        <p:spPr>
          <a:xfrm>
            <a:off x="4149090" y="1311275"/>
            <a:ext cx="3300730" cy="5147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增强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1073785"/>
            <a:ext cx="8811260" cy="5630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数据增强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292225"/>
            <a:ext cx="1159891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深度学习模型通常需要大量的数据来进行训练，数据越多，模型的泛化性越好。包括：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中心裁剪、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随机裁剪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resize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、随机长宽比裁剪、随机水平、垂直翻转、随机旋转、灰度变换、Pad、亮度、对比度、饱和度、仿射变换、随机遮挡（雾化、去雾）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获取图像数据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def get_image(url="1.jpg"):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return Image.open(url)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中心裁剪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365" y="1331595"/>
            <a:ext cx="117678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从图片的中心开始，裁剪出指定长度和宽度的图片，获取原图的中心部分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centercrop = transforms.Compose([</a:t>
            </a:r>
          </a:p>
          <a:p>
            <a:pPr indent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transforms.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CenterCrop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(size=(400, 400))</a:t>
            </a:r>
          </a:p>
          <a:p>
            <a:pPr indent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centercrop(img)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91730" y="2863215"/>
            <a:ext cx="4656455" cy="399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随机裁剪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9720" y="1331595"/>
            <a:ext cx="101225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随机裁剪的结果来自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图片的随机位置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randomcrop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transforms.Compose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transforms.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RandomCrop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(size=(400, 400))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randomcrop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()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59650" y="2719070"/>
            <a:ext cx="4817110" cy="4116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resize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9720" y="1331595"/>
            <a:ext cx="101225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resize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Resize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(size=(400, 400))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resize(img)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82155" y="2853055"/>
            <a:ext cx="5109845" cy="4004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随机长宽比裁剪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9720" y="1077595"/>
            <a:ext cx="1189291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随机长宽比裁剪是Resize和Crop的随机组合，在Inception网络的训练中比较有用。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rsc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RandomResizedCrop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</a:p>
          <a:p>
            <a:pPr marL="457200" lvl="1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size:：输出图像的尺寸</a:t>
            </a:r>
          </a:p>
          <a:p>
            <a:pPr marL="457200" lvl="1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scale：输出图片占原始图片的百分比区间（随机）</a:t>
            </a:r>
          </a:p>
          <a:p>
            <a:pPr marL="457200" lvl="1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ratio：长宽比的区间（随机）</a:t>
            </a:r>
          </a:p>
          <a:p>
            <a:pPr marL="457200" lvl="1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RandomResizedCrop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(size=(400, 200), scale=(0.2, 0.5), ratio=(1, 5))])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rsc(img)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01175" y="1819910"/>
            <a:ext cx="2790825" cy="313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随机水平、垂直翻转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9720" y="1331595"/>
            <a:ext cx="1012253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50%可能性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水平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翻转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、垂直翻转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rhv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RandomHorizontalFlip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(),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RandomVerticalFlip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rhv(img)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6435" y="2423160"/>
            <a:ext cx="6425565" cy="443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随机旋转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9720" y="1331595"/>
            <a:ext cx="101225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rr = transforms.Compose([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# degrees：旋转角度的范围(10, 80)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90(-90, 90)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transforms.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RandomRotation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(degrees=(10, 80))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])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 = rr(img)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img.show()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82230" y="895350"/>
            <a:ext cx="4471670" cy="591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4YmRlMjI1YTY4NDU2NTY2NDE0YjU1MWRiY2UxMzgifQ=="/>
  <p:tag name="KSO_WPP_MARK_KEY" val="8e63676a-bee4-49e8-9b5b-50c4c30cb9f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623</Words>
  <Application>Microsoft Office PowerPoint</Application>
  <PresentationFormat>宽屏</PresentationFormat>
  <Paragraphs>111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黑体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3834</cp:revision>
  <dcterms:created xsi:type="dcterms:W3CDTF">2018-08-28T02:44:00Z</dcterms:created>
  <dcterms:modified xsi:type="dcterms:W3CDTF">2023-06-16T03:42:32Z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69254F8B836C4861966700C5B18C82E5</vt:lpwstr>
  </property>
</Properties>
</file>